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0"/>
  </p:notesMasterIdLst>
  <p:sldIdLst>
    <p:sldId id="319" r:id="rId2"/>
    <p:sldId id="279" r:id="rId3"/>
    <p:sldId id="334" r:id="rId4"/>
    <p:sldId id="339" r:id="rId5"/>
    <p:sldId id="324" r:id="rId6"/>
    <p:sldId id="352" r:id="rId7"/>
    <p:sldId id="356" r:id="rId8"/>
    <p:sldId id="340" r:id="rId9"/>
    <p:sldId id="355" r:id="rId10"/>
    <p:sldId id="335" r:id="rId11"/>
    <p:sldId id="357" r:id="rId12"/>
    <p:sldId id="336" r:id="rId13"/>
    <p:sldId id="358" r:id="rId14"/>
    <p:sldId id="337" r:id="rId15"/>
    <p:sldId id="359" r:id="rId16"/>
    <p:sldId id="360" r:id="rId17"/>
    <p:sldId id="361" r:id="rId18"/>
    <p:sldId id="35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0BBAD-B14C-455A-A19B-8E2639C355F0}" type="datetimeFigureOut">
              <a:rPr lang="en-US" smtClean="0"/>
              <a:t>6/18/2023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D44DA-EFAC-4725-8434-D5FFD73B488F}" type="slidenum">
              <a:rPr lang="en-US" smtClean="0"/>
              <a:t>‹#›</a:t>
            </a:fld>
            <a:endParaRPr lang="en-US"/>
          </a:p>
        </p:txBody>
      </p:sp>
    </p:spTree>
    <p:extLst>
      <p:ext uri="{BB962C8B-B14F-4D97-AF65-F5344CB8AC3E}">
        <p14:creationId xmlns:p14="http://schemas.microsoft.com/office/powerpoint/2010/main" val="196755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08823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8793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8330944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96689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BB5C6-FC50-491F-B016-F37C3A26D40B}"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4014039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BB5C6-FC50-491F-B016-F37C3A26D40B}"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0032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BB5C6-FC50-491F-B016-F37C3A26D40B}" type="datetimeFigureOut">
              <a:rPr lang="en-US" smtClean="0"/>
              <a:pPr/>
              <a:t>6/18/2023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71930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BB5C6-FC50-491F-B016-F37C3A26D40B}" type="datetimeFigureOut">
              <a:rPr lang="en-US" smtClean="0"/>
              <a:pPr/>
              <a:t>6/18/2023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27584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6/18/2023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725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692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899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B5C6-FC50-491F-B016-F37C3A26D40B}" type="datetimeFigureOut">
              <a:rPr lang="en-US" smtClean="0"/>
              <a:pPr/>
              <a:t>6/18/2023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252709729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0F7CDFE-EC2E-D96D-2A00-A66CA47A99F1}"/>
              </a:ext>
            </a:extLst>
          </p:cNvPr>
          <p:cNvPicPr>
            <a:picLocks noChangeAspect="1"/>
          </p:cNvPicPr>
          <p:nvPr/>
        </p:nvPicPr>
        <p:blipFill rotWithShape="1">
          <a:blip r:embed="rId2">
            <a:extLst>
              <a:ext uri="{28A0092B-C50C-407E-A947-70E740481C1C}">
                <a14:useLocalDpi xmlns:a14="http://schemas.microsoft.com/office/drawing/2010/main" val="0"/>
              </a:ext>
            </a:extLst>
          </a:blip>
          <a:srcRect t="7966" b="8871"/>
          <a:stretch/>
        </p:blipFill>
        <p:spPr>
          <a:xfrm>
            <a:off x="0" y="0"/>
            <a:ext cx="12192000" cy="6862763"/>
          </a:xfrm>
          <a:prstGeom prst="rect">
            <a:avLst/>
          </a:prstGeom>
        </p:spPr>
      </p:pic>
      <p:sp>
        <p:nvSpPr>
          <p:cNvPr id="2" name="Title 1"/>
          <p:cNvSpPr>
            <a:spLocks noGrp="1"/>
          </p:cNvSpPr>
          <p:nvPr>
            <p:ph type="ctrTitle"/>
          </p:nvPr>
        </p:nvSpPr>
        <p:spPr>
          <a:xfrm>
            <a:off x="4229100" y="2133600"/>
            <a:ext cx="7696200" cy="2362200"/>
          </a:xfrm>
        </p:spPr>
        <p:txBody>
          <a:bodyPr>
            <a:normAutofit fontScale="90000"/>
          </a:bodyPr>
          <a:lstStyle/>
          <a:p>
            <a:r>
              <a:rPr lang="en-US" dirty="0">
                <a:solidFill>
                  <a:schemeClr val="bg1"/>
                </a:solidFill>
              </a:rPr>
              <a:t>Giving Up Gain for the Knowledge of Christ</a:t>
            </a:r>
            <a:br>
              <a:rPr lang="en-US" dirty="0">
                <a:solidFill>
                  <a:schemeClr val="bg1"/>
                </a:solidFill>
              </a:rPr>
            </a:br>
            <a:r>
              <a:rPr lang="en-US" dirty="0">
                <a:solidFill>
                  <a:schemeClr val="bg1"/>
                </a:solidFill>
              </a:rPr>
              <a:t>Part 2</a:t>
            </a:r>
            <a:endParaRPr lang="en-US" sz="3600" dirty="0">
              <a:solidFill>
                <a:schemeClr val="bg1"/>
              </a:solidFill>
            </a:endParaRPr>
          </a:p>
        </p:txBody>
      </p:sp>
      <p:sp>
        <p:nvSpPr>
          <p:cNvPr id="3" name="Subtitle 2"/>
          <p:cNvSpPr>
            <a:spLocks noGrp="1"/>
          </p:cNvSpPr>
          <p:nvPr>
            <p:ph type="subTitle" idx="1"/>
          </p:nvPr>
        </p:nvSpPr>
        <p:spPr>
          <a:xfrm>
            <a:off x="4229100" y="4800600"/>
            <a:ext cx="7696200" cy="1447800"/>
          </a:xfrm>
        </p:spPr>
        <p:txBody>
          <a:bodyPr>
            <a:normAutofit/>
          </a:bodyPr>
          <a:lstStyle/>
          <a:p>
            <a:r>
              <a:rPr lang="en-US" sz="2800">
                <a:solidFill>
                  <a:schemeClr val="bg1"/>
                </a:solidFill>
              </a:rPr>
              <a:t>Philippians 3:1-11</a:t>
            </a:r>
            <a:endParaRPr lang="en-US" sz="2800" dirty="0">
              <a:solidFill>
                <a:schemeClr val="bg1"/>
              </a:solidFill>
            </a:endParaRPr>
          </a:p>
          <a:p>
            <a:r>
              <a:rPr lang="en-US" dirty="0">
                <a:solidFill>
                  <a:schemeClr val="bg1"/>
                </a:solidFill>
              </a:rPr>
              <a:t>June 18, 2023</a:t>
            </a:r>
          </a:p>
        </p:txBody>
      </p:sp>
    </p:spTree>
    <p:extLst>
      <p:ext uri="{BB962C8B-B14F-4D97-AF65-F5344CB8AC3E}">
        <p14:creationId xmlns:p14="http://schemas.microsoft.com/office/powerpoint/2010/main" val="251491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rPr>
              <a:t>The Righteousness of Faith </a:t>
            </a:r>
            <a:r>
              <a:rPr lang="en-US" sz="3600" dirty="0">
                <a:solidFill>
                  <a:schemeClr val="bg1"/>
                </a:solidFill>
              </a:rPr>
              <a:t>(3:5-6)</a:t>
            </a:r>
          </a:p>
          <a:p>
            <a:pPr marL="457200" lvl="1" indent="0">
              <a:buNone/>
            </a:pPr>
            <a:r>
              <a:rPr lang="en-US" sz="3200" dirty="0">
                <a:solidFill>
                  <a:schemeClr val="bg1"/>
                </a:solidFill>
              </a:rPr>
              <a:t>A. The </a:t>
            </a:r>
            <a:r>
              <a:rPr lang="en-US" sz="3200" dirty="0">
                <a:solidFill>
                  <a:schemeClr val="bg1"/>
                </a:solidFill>
                <a:effectLst/>
                <a:ea typeface="Calibri" panose="020F0502020204030204" pitchFamily="34" charset="0"/>
              </a:rPr>
              <a:t>Knowledge of Christ (3:8-9a)</a:t>
            </a:r>
            <a:endParaRPr lang="en-US" sz="3200" dirty="0">
              <a:solidFill>
                <a:schemeClr val="bg1"/>
              </a:solidFill>
            </a:endParaRPr>
          </a:p>
          <a:p>
            <a:pPr marL="457200" lvl="1" indent="0">
              <a:buNone/>
            </a:pPr>
            <a:r>
              <a:rPr lang="en-US" sz="3200" dirty="0">
                <a:solidFill>
                  <a:schemeClr val="bg1"/>
                </a:solidFill>
              </a:rPr>
              <a:t>B. The </a:t>
            </a:r>
            <a:r>
              <a:rPr lang="en-US" sz="3200" dirty="0">
                <a:solidFill>
                  <a:schemeClr val="bg1"/>
                </a:solidFill>
                <a:effectLst/>
                <a:ea typeface="Calibri" panose="020F0502020204030204" pitchFamily="34" charset="0"/>
              </a:rPr>
              <a:t>Righteousness of Christ (3:9b)</a:t>
            </a:r>
            <a:endParaRPr lang="en-US" sz="3200" dirty="0">
              <a:solidFill>
                <a:schemeClr val="bg1"/>
              </a:solidFill>
            </a:endParaRPr>
          </a:p>
          <a:p>
            <a:pPr marL="457200" lvl="1" indent="0">
              <a:buNone/>
            </a:pPr>
            <a:r>
              <a:rPr lang="en-US" sz="3200" dirty="0">
                <a:solidFill>
                  <a:schemeClr val="bg1"/>
                </a:solidFill>
              </a:rPr>
              <a:t>C. The </a:t>
            </a:r>
            <a:r>
              <a:rPr lang="en-US" sz="3200" dirty="0">
                <a:solidFill>
                  <a:schemeClr val="bg1"/>
                </a:solidFill>
                <a:effectLst/>
                <a:ea typeface="Calibri" panose="020F0502020204030204" pitchFamily="34" charset="0"/>
                <a:cs typeface="Times New Roman" panose="02020603050405020304" pitchFamily="18" charset="0"/>
              </a:rPr>
              <a:t>Power </a:t>
            </a:r>
            <a:r>
              <a:rPr lang="en-US" sz="3200" dirty="0">
                <a:solidFill>
                  <a:schemeClr val="bg1"/>
                </a:solidFill>
                <a:effectLst/>
                <a:ea typeface="Calibri" panose="020F0502020204030204" pitchFamily="34" charset="0"/>
              </a:rPr>
              <a:t>of Christ </a:t>
            </a:r>
            <a:r>
              <a:rPr lang="en-US" sz="3200" dirty="0">
                <a:solidFill>
                  <a:schemeClr val="bg1"/>
                </a:solidFill>
                <a:effectLst/>
                <a:ea typeface="Calibri" panose="020F0502020204030204" pitchFamily="34" charset="0"/>
                <a:cs typeface="Times New Roman" panose="02020603050405020304" pitchFamily="18" charset="0"/>
              </a:rPr>
              <a:t>(3:10a)</a:t>
            </a:r>
            <a:endParaRPr lang="en-US" sz="3200" dirty="0">
              <a:solidFill>
                <a:schemeClr val="bg1"/>
              </a:solidFill>
            </a:endParaRPr>
          </a:p>
          <a:p>
            <a:pPr marL="457200" lvl="1" indent="0">
              <a:buNone/>
            </a:pPr>
            <a:r>
              <a:rPr lang="en-US" sz="1800" dirty="0">
                <a:solidFill>
                  <a:srgbClr val="000000"/>
                </a:solidFill>
                <a:effectLst/>
                <a:ea typeface="Calibri" panose="020F0502020204030204" pitchFamily="34" charset="0"/>
              </a:rPr>
              <a:t>that I may know Him and the power of His resurrection</a:t>
            </a:r>
            <a:endParaRPr lang="en-US" sz="1800" dirty="0">
              <a:solidFill>
                <a:schemeClr val="bg1"/>
              </a:solidFill>
            </a:endParaRPr>
          </a:p>
        </p:txBody>
      </p:sp>
    </p:spTree>
    <p:extLst>
      <p:ext uri="{BB962C8B-B14F-4D97-AF65-F5344CB8AC3E}">
        <p14:creationId xmlns:p14="http://schemas.microsoft.com/office/powerpoint/2010/main" val="293735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latin typeface="Calibri" panose="020F0502020204030204" pitchFamily="34" charset="0"/>
              </a:rPr>
              <a:t>Romans 6:4-5</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b="1" baseline="30000" dirty="0">
                <a:solidFill>
                  <a:srgbClr val="000000"/>
                </a:solidFill>
                <a:effectLst/>
                <a:ea typeface="Calibri" panose="020F0502020204030204" pitchFamily="34" charset="0"/>
              </a:rPr>
              <a:t>4 </a:t>
            </a:r>
            <a:r>
              <a:rPr lang="en-US" sz="3200" dirty="0">
                <a:solidFill>
                  <a:srgbClr val="000000"/>
                </a:solidFill>
                <a:effectLst/>
                <a:ea typeface="Calibri" panose="020F0502020204030204" pitchFamily="34" charset="0"/>
              </a:rPr>
              <a:t>Therefore we have been buried with Him through baptism into death, so that as Christ was raised from the dead through the glory of the Father, so we too might walk in newness of life. </a:t>
            </a:r>
            <a:r>
              <a:rPr lang="en-US" sz="3200" b="1" baseline="30000" dirty="0">
                <a:solidFill>
                  <a:srgbClr val="000000"/>
                </a:solidFill>
                <a:effectLst/>
                <a:ea typeface="Calibri" panose="020F0502020204030204" pitchFamily="34" charset="0"/>
              </a:rPr>
              <a:t>5 </a:t>
            </a:r>
            <a:r>
              <a:rPr lang="en-US" sz="3200" dirty="0">
                <a:solidFill>
                  <a:srgbClr val="000000"/>
                </a:solidFill>
                <a:effectLst/>
                <a:ea typeface="Calibri" panose="020F0502020204030204" pitchFamily="34" charset="0"/>
              </a:rPr>
              <a:t>For if we have become united with </a:t>
            </a:r>
            <a:r>
              <a:rPr lang="en-US" sz="3200" i="1" dirty="0">
                <a:solidFill>
                  <a:srgbClr val="000000"/>
                </a:solidFill>
                <a:effectLst/>
                <a:ea typeface="Calibri" panose="020F0502020204030204" pitchFamily="34" charset="0"/>
              </a:rPr>
              <a:t>Him</a:t>
            </a:r>
            <a:r>
              <a:rPr lang="en-US" sz="3200" dirty="0">
                <a:solidFill>
                  <a:srgbClr val="000000"/>
                </a:solidFill>
                <a:effectLst/>
                <a:ea typeface="Calibri" panose="020F0502020204030204" pitchFamily="34" charset="0"/>
              </a:rPr>
              <a:t> in the likeness of His death, certainly we shall also be </a:t>
            </a:r>
            <a:r>
              <a:rPr lang="en-US" sz="3200" i="1" dirty="0">
                <a:solidFill>
                  <a:srgbClr val="000000"/>
                </a:solidFill>
                <a:effectLst/>
                <a:ea typeface="Calibri" panose="020F0502020204030204" pitchFamily="34" charset="0"/>
              </a:rPr>
              <a:t>in the likeness</a:t>
            </a:r>
            <a:r>
              <a:rPr lang="en-US" sz="3200" dirty="0">
                <a:solidFill>
                  <a:srgbClr val="000000"/>
                </a:solidFill>
                <a:effectLst/>
                <a:ea typeface="Calibri" panose="020F0502020204030204" pitchFamily="34" charset="0"/>
              </a:rPr>
              <a:t> of His resurrection.</a:t>
            </a:r>
            <a:endParaRPr lang="en-US" sz="32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477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rPr>
              <a:t>The Righteousness of Faith </a:t>
            </a:r>
            <a:r>
              <a:rPr lang="en-US" sz="3600" dirty="0">
                <a:solidFill>
                  <a:schemeClr val="bg1"/>
                </a:solidFill>
              </a:rPr>
              <a:t>(3:5-6)</a:t>
            </a:r>
            <a:endParaRPr lang="en-US" sz="1000" dirty="0">
              <a:solidFill>
                <a:schemeClr val="bg1"/>
              </a:solidFill>
            </a:endParaRPr>
          </a:p>
          <a:p>
            <a:pPr marL="457200" lvl="1" indent="0">
              <a:buNone/>
            </a:pPr>
            <a:r>
              <a:rPr lang="en-US" sz="3200" dirty="0">
                <a:solidFill>
                  <a:schemeClr val="bg1"/>
                </a:solidFill>
              </a:rPr>
              <a:t>A. The </a:t>
            </a:r>
            <a:r>
              <a:rPr lang="en-US" sz="3200" dirty="0">
                <a:solidFill>
                  <a:schemeClr val="bg1"/>
                </a:solidFill>
                <a:effectLst/>
                <a:ea typeface="Calibri" panose="020F0502020204030204" pitchFamily="34" charset="0"/>
              </a:rPr>
              <a:t>Knowledge of Christ (3:8-9a)</a:t>
            </a:r>
            <a:endParaRPr lang="en-US" sz="3200" dirty="0">
              <a:solidFill>
                <a:schemeClr val="bg1"/>
              </a:solidFill>
            </a:endParaRPr>
          </a:p>
          <a:p>
            <a:pPr marL="457200" lvl="1" indent="0">
              <a:buNone/>
            </a:pPr>
            <a:r>
              <a:rPr lang="en-US" sz="3200" dirty="0">
                <a:solidFill>
                  <a:schemeClr val="bg1"/>
                </a:solidFill>
              </a:rPr>
              <a:t>B. The </a:t>
            </a:r>
            <a:r>
              <a:rPr lang="en-US" sz="3200" dirty="0">
                <a:solidFill>
                  <a:schemeClr val="bg1"/>
                </a:solidFill>
                <a:effectLst/>
                <a:ea typeface="Calibri" panose="020F0502020204030204" pitchFamily="34" charset="0"/>
              </a:rPr>
              <a:t>Righteousness of Christ (3:9b)</a:t>
            </a:r>
            <a:endParaRPr lang="en-US" sz="3200" dirty="0">
              <a:solidFill>
                <a:schemeClr val="bg1"/>
              </a:solidFill>
            </a:endParaRPr>
          </a:p>
          <a:p>
            <a:pPr marL="457200" lvl="1" indent="0">
              <a:buNone/>
            </a:pPr>
            <a:r>
              <a:rPr lang="en-US" sz="3200" dirty="0">
                <a:solidFill>
                  <a:schemeClr val="bg1"/>
                </a:solidFill>
              </a:rPr>
              <a:t>C. The </a:t>
            </a:r>
            <a:r>
              <a:rPr lang="en-US" sz="3200" dirty="0">
                <a:solidFill>
                  <a:schemeClr val="bg1"/>
                </a:solidFill>
                <a:effectLst/>
                <a:ea typeface="Calibri" panose="020F0502020204030204" pitchFamily="34" charset="0"/>
                <a:cs typeface="Times New Roman" panose="02020603050405020304" pitchFamily="18" charset="0"/>
              </a:rPr>
              <a:t>Power </a:t>
            </a:r>
            <a:r>
              <a:rPr lang="en-US" sz="3200" dirty="0">
                <a:solidFill>
                  <a:schemeClr val="bg1"/>
                </a:solidFill>
                <a:effectLst/>
                <a:ea typeface="Calibri" panose="020F0502020204030204" pitchFamily="34" charset="0"/>
              </a:rPr>
              <a:t>of Christ </a:t>
            </a:r>
            <a:r>
              <a:rPr lang="en-US" sz="3200" dirty="0">
                <a:solidFill>
                  <a:schemeClr val="bg1"/>
                </a:solidFill>
                <a:effectLst/>
                <a:ea typeface="Calibri" panose="020F0502020204030204" pitchFamily="34" charset="0"/>
                <a:cs typeface="Times New Roman" panose="02020603050405020304" pitchFamily="18" charset="0"/>
              </a:rPr>
              <a:t>(3:10a)</a:t>
            </a:r>
            <a:endParaRPr lang="en-US" sz="3200" dirty="0">
              <a:solidFill>
                <a:schemeClr val="bg1"/>
              </a:solidFill>
            </a:endParaRPr>
          </a:p>
          <a:p>
            <a:pPr marL="457200" lvl="1" indent="0">
              <a:buNone/>
            </a:pPr>
            <a:r>
              <a:rPr lang="en-US" sz="3200" dirty="0">
                <a:solidFill>
                  <a:schemeClr val="bg1"/>
                </a:solidFill>
              </a:rPr>
              <a:t>D. The </a:t>
            </a:r>
            <a:r>
              <a:rPr lang="en-US" sz="3200" dirty="0">
                <a:solidFill>
                  <a:schemeClr val="bg1"/>
                </a:solidFill>
                <a:effectLst/>
                <a:ea typeface="Calibri" panose="020F0502020204030204" pitchFamily="34" charset="0"/>
                <a:cs typeface="Times New Roman" panose="02020603050405020304" pitchFamily="18" charset="0"/>
              </a:rPr>
              <a:t>Fellowship </a:t>
            </a:r>
            <a:r>
              <a:rPr lang="en-US" sz="3200" dirty="0">
                <a:solidFill>
                  <a:schemeClr val="bg1"/>
                </a:solidFill>
                <a:effectLst/>
                <a:ea typeface="Calibri" panose="020F0502020204030204" pitchFamily="34" charset="0"/>
              </a:rPr>
              <a:t>of Christ </a:t>
            </a:r>
            <a:r>
              <a:rPr lang="en-US" sz="3200" dirty="0">
                <a:solidFill>
                  <a:schemeClr val="bg1"/>
                </a:solidFill>
                <a:effectLst/>
                <a:ea typeface="Calibri" panose="020F0502020204030204" pitchFamily="34" charset="0"/>
                <a:cs typeface="Times New Roman" panose="02020603050405020304" pitchFamily="18" charset="0"/>
              </a:rPr>
              <a:t>(3:10b)</a:t>
            </a:r>
            <a:endParaRPr lang="en-US" sz="3200" dirty="0">
              <a:solidFill>
                <a:schemeClr val="bg1"/>
              </a:solidFill>
            </a:endParaRPr>
          </a:p>
          <a:p>
            <a:pPr marL="457200" lvl="1" indent="0">
              <a:buNone/>
            </a:pPr>
            <a:r>
              <a:rPr lang="en-US" sz="1800" dirty="0">
                <a:solidFill>
                  <a:srgbClr val="000000"/>
                </a:solidFill>
                <a:effectLst/>
                <a:ea typeface="Calibri" panose="020F0502020204030204" pitchFamily="34" charset="0"/>
              </a:rPr>
              <a:t>the fellowship of His sufferings, being conformed to His death; </a:t>
            </a:r>
            <a:endParaRPr lang="en-US" sz="1800" dirty="0">
              <a:solidFill>
                <a:schemeClr val="bg1"/>
              </a:solidFill>
            </a:endParaRPr>
          </a:p>
        </p:txBody>
      </p:sp>
    </p:spTree>
    <p:extLst>
      <p:ext uri="{BB962C8B-B14F-4D97-AF65-F5344CB8AC3E}">
        <p14:creationId xmlns:p14="http://schemas.microsoft.com/office/powerpoint/2010/main" val="1647447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latin typeface="Calibri" panose="020F0502020204030204" pitchFamily="34" charset="0"/>
              </a:rPr>
              <a:t>2 Corinthians 12:10</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dirty="0">
                <a:solidFill>
                  <a:srgbClr val="000000"/>
                </a:solidFill>
                <a:effectLst/>
                <a:ea typeface="Calibri" panose="020F0502020204030204" pitchFamily="34" charset="0"/>
              </a:rPr>
              <a:t>Therefore I am well content with weaknesses, with insults, with distresses, with persecutions, with difficulties, for Christ’s sake; for when I am weak, then I am strong.</a:t>
            </a:r>
            <a:endParaRPr lang="en-US" sz="32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58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rPr>
              <a:t>The Righteousness of Faith </a:t>
            </a:r>
            <a:r>
              <a:rPr lang="en-US" sz="3600" dirty="0">
                <a:solidFill>
                  <a:schemeClr val="bg1"/>
                </a:solidFill>
              </a:rPr>
              <a:t>(3:5-6)</a:t>
            </a:r>
          </a:p>
          <a:p>
            <a:pPr marL="457200" lvl="1" indent="0">
              <a:buNone/>
            </a:pPr>
            <a:r>
              <a:rPr lang="en-US" sz="3200" dirty="0">
                <a:solidFill>
                  <a:schemeClr val="bg1"/>
                </a:solidFill>
              </a:rPr>
              <a:t>A. The </a:t>
            </a:r>
            <a:r>
              <a:rPr lang="en-US" sz="3200" dirty="0">
                <a:solidFill>
                  <a:schemeClr val="bg1"/>
                </a:solidFill>
                <a:effectLst/>
                <a:ea typeface="Calibri" panose="020F0502020204030204" pitchFamily="34" charset="0"/>
              </a:rPr>
              <a:t>Knowledge of Christ (3:8-9a)</a:t>
            </a:r>
            <a:endParaRPr lang="en-US" sz="3200" dirty="0">
              <a:solidFill>
                <a:schemeClr val="bg1"/>
              </a:solidFill>
            </a:endParaRPr>
          </a:p>
          <a:p>
            <a:pPr marL="457200" lvl="1" indent="0">
              <a:buNone/>
            </a:pPr>
            <a:r>
              <a:rPr lang="en-US" sz="3200" dirty="0">
                <a:solidFill>
                  <a:schemeClr val="bg1"/>
                </a:solidFill>
              </a:rPr>
              <a:t>B. The </a:t>
            </a:r>
            <a:r>
              <a:rPr lang="en-US" sz="3200" dirty="0">
                <a:solidFill>
                  <a:schemeClr val="bg1"/>
                </a:solidFill>
                <a:effectLst/>
                <a:ea typeface="Calibri" panose="020F0502020204030204" pitchFamily="34" charset="0"/>
              </a:rPr>
              <a:t>Righteousness of Christ (3:9b)</a:t>
            </a:r>
            <a:endParaRPr lang="en-US" sz="3200" dirty="0">
              <a:solidFill>
                <a:schemeClr val="bg1"/>
              </a:solidFill>
            </a:endParaRPr>
          </a:p>
          <a:p>
            <a:pPr marL="457200" lvl="1" indent="0">
              <a:buNone/>
            </a:pPr>
            <a:r>
              <a:rPr lang="en-US" sz="3200" dirty="0">
                <a:solidFill>
                  <a:schemeClr val="bg1"/>
                </a:solidFill>
              </a:rPr>
              <a:t>C. The </a:t>
            </a:r>
            <a:r>
              <a:rPr lang="en-US" sz="3200" dirty="0">
                <a:solidFill>
                  <a:schemeClr val="bg1"/>
                </a:solidFill>
                <a:effectLst/>
                <a:ea typeface="Calibri" panose="020F0502020204030204" pitchFamily="34" charset="0"/>
                <a:cs typeface="Times New Roman" panose="02020603050405020304" pitchFamily="18" charset="0"/>
              </a:rPr>
              <a:t>Power </a:t>
            </a:r>
            <a:r>
              <a:rPr lang="en-US" sz="3200" dirty="0">
                <a:solidFill>
                  <a:schemeClr val="bg1"/>
                </a:solidFill>
                <a:effectLst/>
                <a:ea typeface="Calibri" panose="020F0502020204030204" pitchFamily="34" charset="0"/>
              </a:rPr>
              <a:t>of Christ </a:t>
            </a:r>
            <a:r>
              <a:rPr lang="en-US" sz="3200" dirty="0">
                <a:solidFill>
                  <a:schemeClr val="bg1"/>
                </a:solidFill>
                <a:effectLst/>
                <a:ea typeface="Calibri" panose="020F0502020204030204" pitchFamily="34" charset="0"/>
                <a:cs typeface="Times New Roman" panose="02020603050405020304" pitchFamily="18" charset="0"/>
              </a:rPr>
              <a:t>(3:10a)</a:t>
            </a:r>
            <a:endParaRPr lang="en-US" sz="3200" dirty="0">
              <a:solidFill>
                <a:schemeClr val="bg1"/>
              </a:solidFill>
            </a:endParaRPr>
          </a:p>
          <a:p>
            <a:pPr marL="457200" lvl="1" indent="0">
              <a:buNone/>
            </a:pPr>
            <a:r>
              <a:rPr lang="en-US" sz="3200" dirty="0">
                <a:solidFill>
                  <a:schemeClr val="bg1"/>
                </a:solidFill>
              </a:rPr>
              <a:t>D. The </a:t>
            </a:r>
            <a:r>
              <a:rPr lang="en-US" sz="3200" dirty="0">
                <a:solidFill>
                  <a:schemeClr val="bg1"/>
                </a:solidFill>
                <a:effectLst/>
                <a:ea typeface="Calibri" panose="020F0502020204030204" pitchFamily="34" charset="0"/>
                <a:cs typeface="Times New Roman" panose="02020603050405020304" pitchFamily="18" charset="0"/>
              </a:rPr>
              <a:t>Fellowship </a:t>
            </a:r>
            <a:r>
              <a:rPr lang="en-US" sz="3200" dirty="0">
                <a:solidFill>
                  <a:schemeClr val="bg1"/>
                </a:solidFill>
                <a:effectLst/>
                <a:ea typeface="Calibri" panose="020F0502020204030204" pitchFamily="34" charset="0"/>
              </a:rPr>
              <a:t>of Christ </a:t>
            </a:r>
            <a:r>
              <a:rPr lang="en-US" sz="3200" dirty="0">
                <a:solidFill>
                  <a:schemeClr val="bg1"/>
                </a:solidFill>
                <a:effectLst/>
                <a:ea typeface="Calibri" panose="020F0502020204030204" pitchFamily="34" charset="0"/>
                <a:cs typeface="Times New Roman" panose="02020603050405020304" pitchFamily="18" charset="0"/>
              </a:rPr>
              <a:t>(3:10b)</a:t>
            </a:r>
            <a:endParaRPr lang="en-US" sz="3200" dirty="0">
              <a:solidFill>
                <a:schemeClr val="bg1"/>
              </a:solidFill>
            </a:endParaRPr>
          </a:p>
          <a:p>
            <a:pPr marL="457200" lvl="1" indent="0">
              <a:buNone/>
            </a:pPr>
            <a:r>
              <a:rPr lang="en-US" sz="3200" dirty="0">
                <a:solidFill>
                  <a:schemeClr val="bg1"/>
                </a:solidFill>
              </a:rPr>
              <a:t>E. The </a:t>
            </a:r>
            <a:r>
              <a:rPr lang="en-US" sz="3200" dirty="0">
                <a:solidFill>
                  <a:schemeClr val="bg1"/>
                </a:solidFill>
                <a:effectLst/>
                <a:ea typeface="Calibri" panose="020F0502020204030204" pitchFamily="34" charset="0"/>
                <a:cs typeface="Times New Roman" panose="02020603050405020304" pitchFamily="18" charset="0"/>
              </a:rPr>
              <a:t>Glory </a:t>
            </a:r>
            <a:r>
              <a:rPr lang="en-US" sz="3200" dirty="0">
                <a:solidFill>
                  <a:schemeClr val="bg1"/>
                </a:solidFill>
                <a:effectLst/>
                <a:ea typeface="Calibri" panose="020F0502020204030204" pitchFamily="34" charset="0"/>
              </a:rPr>
              <a:t>of Christ </a:t>
            </a:r>
            <a:r>
              <a:rPr lang="en-US" sz="3200" dirty="0">
                <a:solidFill>
                  <a:schemeClr val="bg1"/>
                </a:solidFill>
                <a:effectLst/>
                <a:ea typeface="Calibri" panose="020F0502020204030204" pitchFamily="34" charset="0"/>
                <a:cs typeface="Times New Roman" panose="02020603050405020304" pitchFamily="18" charset="0"/>
              </a:rPr>
              <a:t>(3:11)</a:t>
            </a:r>
            <a:endParaRPr lang="en-US" sz="3200" dirty="0">
              <a:solidFill>
                <a:schemeClr val="bg1"/>
              </a:solidFill>
            </a:endParaRPr>
          </a:p>
          <a:p>
            <a:pPr marL="457200" lvl="1" indent="0">
              <a:buNone/>
            </a:pPr>
            <a:r>
              <a:rPr lang="en-US" sz="1800" dirty="0">
                <a:solidFill>
                  <a:srgbClr val="000000"/>
                </a:solidFill>
                <a:ea typeface="Calibri" panose="020F0502020204030204" pitchFamily="34" charset="0"/>
              </a:rPr>
              <a:t>I</a:t>
            </a:r>
            <a:r>
              <a:rPr lang="en-US" sz="1800" dirty="0">
                <a:solidFill>
                  <a:srgbClr val="000000"/>
                </a:solidFill>
                <a:effectLst/>
                <a:ea typeface="Calibri" panose="020F0502020204030204" pitchFamily="34" charset="0"/>
              </a:rPr>
              <a:t>n order that I may attain to the resurrection from the dead.</a:t>
            </a:r>
            <a:endParaRPr lang="en-US" sz="1800" dirty="0">
              <a:solidFill>
                <a:schemeClr val="bg1"/>
              </a:solidFill>
            </a:endParaRPr>
          </a:p>
        </p:txBody>
      </p:sp>
    </p:spTree>
    <p:extLst>
      <p:ext uri="{BB962C8B-B14F-4D97-AF65-F5344CB8AC3E}">
        <p14:creationId xmlns:p14="http://schemas.microsoft.com/office/powerpoint/2010/main" val="3638829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latin typeface="Calibri" panose="020F0502020204030204" pitchFamily="34" charset="0"/>
              </a:rPr>
              <a:t>1 Corinthians 15:51-53</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b="1" baseline="30000" dirty="0">
                <a:solidFill>
                  <a:srgbClr val="000000"/>
                </a:solidFill>
                <a:effectLst/>
                <a:ea typeface="Calibri" panose="020F0502020204030204" pitchFamily="34" charset="0"/>
              </a:rPr>
              <a:t>51 </a:t>
            </a:r>
            <a:r>
              <a:rPr lang="en-US" sz="3200" dirty="0">
                <a:solidFill>
                  <a:srgbClr val="000000"/>
                </a:solidFill>
                <a:effectLst/>
                <a:ea typeface="Calibri" panose="020F0502020204030204" pitchFamily="34" charset="0"/>
              </a:rPr>
              <a:t>Behold, I tell you a mystery; we will not all sleep, but we will all be changed, </a:t>
            </a:r>
            <a:r>
              <a:rPr lang="en-US" sz="3200" b="1" baseline="30000" dirty="0">
                <a:solidFill>
                  <a:srgbClr val="000000"/>
                </a:solidFill>
                <a:effectLst/>
                <a:ea typeface="Calibri" panose="020F0502020204030204" pitchFamily="34" charset="0"/>
              </a:rPr>
              <a:t>52 </a:t>
            </a:r>
            <a:r>
              <a:rPr lang="en-US" sz="3200" dirty="0">
                <a:solidFill>
                  <a:srgbClr val="000000"/>
                </a:solidFill>
                <a:effectLst/>
                <a:ea typeface="Calibri" panose="020F0502020204030204" pitchFamily="34" charset="0"/>
              </a:rPr>
              <a:t>in a moment, in the twinkling of an eye, at the last trumpet; for the trumpet will sound, and the dead will be raised imperishable, and we will be changed. </a:t>
            </a:r>
            <a:r>
              <a:rPr lang="en-US" sz="3200" b="1" baseline="30000" dirty="0">
                <a:solidFill>
                  <a:srgbClr val="000000"/>
                </a:solidFill>
                <a:effectLst/>
                <a:ea typeface="Calibri" panose="020F0502020204030204" pitchFamily="34" charset="0"/>
              </a:rPr>
              <a:t>53 </a:t>
            </a:r>
            <a:r>
              <a:rPr lang="en-US" sz="3200" dirty="0">
                <a:solidFill>
                  <a:srgbClr val="000000"/>
                </a:solidFill>
                <a:effectLst/>
                <a:ea typeface="Calibri" panose="020F0502020204030204" pitchFamily="34" charset="0"/>
              </a:rPr>
              <a:t>For this perishable must put on the imperishable, and this mortal must put on immortality.</a:t>
            </a:r>
            <a:endParaRPr lang="en-US" sz="32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65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latin typeface="Calibri" panose="020F0502020204030204" pitchFamily="34" charset="0"/>
              </a:rPr>
              <a:t>Matthew 19:16-21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b="1" baseline="30000" dirty="0">
                <a:solidFill>
                  <a:srgbClr val="000000"/>
                </a:solidFill>
                <a:effectLst/>
                <a:latin typeface="Calibri" panose="020F0502020204030204" pitchFamily="34" charset="0"/>
                <a:ea typeface="Calibri" panose="020F0502020204030204" pitchFamily="34" charset="0"/>
              </a:rPr>
              <a:t>16 </a:t>
            </a:r>
            <a:r>
              <a:rPr lang="en-US" sz="3200" dirty="0">
                <a:solidFill>
                  <a:srgbClr val="000000"/>
                </a:solidFill>
                <a:effectLst/>
                <a:latin typeface="Calibri" panose="020F0502020204030204" pitchFamily="34" charset="0"/>
                <a:ea typeface="Calibri" panose="020F0502020204030204" pitchFamily="34" charset="0"/>
              </a:rPr>
              <a:t>And someone came to Him and said, “Teacher, what good thing shall I do that I may obtain eternal life?” </a:t>
            </a:r>
            <a:r>
              <a:rPr lang="en-US" sz="3200" b="1" baseline="30000" dirty="0">
                <a:solidFill>
                  <a:srgbClr val="000000"/>
                </a:solidFill>
                <a:effectLst/>
                <a:latin typeface="Calibri" panose="020F0502020204030204" pitchFamily="34" charset="0"/>
                <a:ea typeface="Calibri" panose="020F0502020204030204" pitchFamily="34" charset="0"/>
              </a:rPr>
              <a:t>17 </a:t>
            </a:r>
            <a:r>
              <a:rPr lang="en-US" sz="3200" dirty="0">
                <a:solidFill>
                  <a:srgbClr val="000000"/>
                </a:solidFill>
                <a:effectLst/>
                <a:latin typeface="Calibri" panose="020F0502020204030204" pitchFamily="34" charset="0"/>
                <a:ea typeface="Calibri" panose="020F0502020204030204" pitchFamily="34" charset="0"/>
              </a:rPr>
              <a:t>And He said to him, “Why are you asking Me about what is good? There is </a:t>
            </a:r>
            <a:r>
              <a:rPr lang="en-US" sz="3200" i="1" dirty="0">
                <a:solidFill>
                  <a:srgbClr val="000000"/>
                </a:solidFill>
                <a:effectLst/>
                <a:latin typeface="Calibri" panose="020F0502020204030204" pitchFamily="34" charset="0"/>
                <a:ea typeface="Calibri" panose="020F0502020204030204" pitchFamily="34" charset="0"/>
              </a:rPr>
              <a:t>only</a:t>
            </a:r>
            <a:r>
              <a:rPr lang="en-US" sz="3200" dirty="0">
                <a:solidFill>
                  <a:srgbClr val="000000"/>
                </a:solidFill>
                <a:effectLst/>
                <a:latin typeface="Calibri" panose="020F0502020204030204" pitchFamily="34" charset="0"/>
                <a:ea typeface="Calibri" panose="020F0502020204030204" pitchFamily="34" charset="0"/>
              </a:rPr>
              <a:t> One who is good; but if you wish to enter into life, keep the commandments.” </a:t>
            </a:r>
            <a:r>
              <a:rPr lang="en-US" sz="3200" b="1" baseline="30000" dirty="0">
                <a:solidFill>
                  <a:srgbClr val="000000"/>
                </a:solidFill>
                <a:effectLst/>
                <a:latin typeface="Calibri" panose="020F0502020204030204" pitchFamily="34" charset="0"/>
                <a:ea typeface="Calibri" panose="020F0502020204030204" pitchFamily="34" charset="0"/>
              </a:rPr>
              <a:t>18 </a:t>
            </a:r>
            <a:r>
              <a:rPr lang="en-US" sz="3200" i="1" dirty="0">
                <a:solidFill>
                  <a:srgbClr val="000000"/>
                </a:solidFill>
                <a:effectLst/>
                <a:latin typeface="Calibri" panose="020F0502020204030204" pitchFamily="34" charset="0"/>
                <a:ea typeface="Calibri" panose="020F0502020204030204" pitchFamily="34" charset="0"/>
              </a:rPr>
              <a:t>Then</a:t>
            </a:r>
            <a:r>
              <a:rPr lang="en-US" sz="3200" dirty="0">
                <a:solidFill>
                  <a:srgbClr val="000000"/>
                </a:solidFill>
                <a:effectLst/>
                <a:latin typeface="Calibri" panose="020F0502020204030204" pitchFamily="34" charset="0"/>
                <a:ea typeface="Calibri" panose="020F0502020204030204" pitchFamily="34" charset="0"/>
              </a:rPr>
              <a:t> he said to Him, “Which ones?” And Jesus said, “</a:t>
            </a:r>
            <a:r>
              <a:rPr lang="en-US" sz="3200" cap="small" dirty="0">
                <a:solidFill>
                  <a:srgbClr val="000000"/>
                </a:solidFill>
                <a:effectLst/>
                <a:latin typeface="Calibri" panose="020F0502020204030204" pitchFamily="34" charset="0"/>
                <a:ea typeface="Calibri" panose="020F0502020204030204" pitchFamily="34" charset="0"/>
              </a:rPr>
              <a:t>You shall not commit murder; You shall not commit adultery; You shall not steal; You shall not bear false witness</a:t>
            </a:r>
            <a:r>
              <a:rPr lang="en-US" sz="3200" dirty="0">
                <a:solidFill>
                  <a:srgbClr val="000000"/>
                </a:solidFill>
                <a:effectLst/>
                <a:latin typeface="Calibri" panose="020F0502020204030204" pitchFamily="34" charset="0"/>
                <a:ea typeface="Calibri" panose="020F0502020204030204" pitchFamily="34" charset="0"/>
              </a:rPr>
              <a:t>; </a:t>
            </a:r>
            <a:r>
              <a:rPr lang="en-US" sz="3200" b="1" baseline="30000" dirty="0">
                <a:solidFill>
                  <a:srgbClr val="000000"/>
                </a:solidFill>
                <a:effectLst/>
                <a:latin typeface="Calibri" panose="020F0502020204030204" pitchFamily="34" charset="0"/>
                <a:ea typeface="Calibri" panose="020F0502020204030204" pitchFamily="34" charset="0"/>
              </a:rPr>
              <a:t>19 </a:t>
            </a:r>
            <a:r>
              <a:rPr lang="en-US" sz="3200" cap="small" dirty="0">
                <a:solidFill>
                  <a:srgbClr val="000000"/>
                </a:solidFill>
                <a:effectLst/>
                <a:latin typeface="Calibri" panose="020F0502020204030204" pitchFamily="34" charset="0"/>
                <a:ea typeface="Calibri" panose="020F0502020204030204" pitchFamily="34" charset="0"/>
              </a:rPr>
              <a:t>Honor your father and mother</a:t>
            </a:r>
            <a:r>
              <a:rPr lang="en-US" sz="3200" dirty="0">
                <a:solidFill>
                  <a:srgbClr val="000000"/>
                </a:solidFill>
                <a:effectLst/>
                <a:latin typeface="Calibri" panose="020F0502020204030204" pitchFamily="34" charset="0"/>
                <a:ea typeface="Calibri" panose="020F0502020204030204" pitchFamily="34" charset="0"/>
              </a:rPr>
              <a:t>; and </a:t>
            </a:r>
            <a:r>
              <a:rPr lang="en-US" sz="3200" cap="small" dirty="0">
                <a:solidFill>
                  <a:srgbClr val="000000"/>
                </a:solidFill>
                <a:effectLst/>
                <a:latin typeface="Calibri" panose="020F0502020204030204" pitchFamily="34" charset="0"/>
                <a:ea typeface="Calibri" panose="020F0502020204030204" pitchFamily="34" charset="0"/>
              </a:rPr>
              <a:t>You shall love your neighbor as yourself</a:t>
            </a:r>
            <a:r>
              <a:rPr lang="en-US" sz="3200" dirty="0">
                <a:solidFill>
                  <a:srgbClr val="000000"/>
                </a:solidFill>
                <a:effectLst/>
                <a:latin typeface="Calibri" panose="020F0502020204030204" pitchFamily="34" charset="0"/>
                <a:ea typeface="Calibri" panose="020F0502020204030204" pitchFamily="34" charset="0"/>
              </a:rPr>
              <a:t>.” </a:t>
            </a:r>
            <a:r>
              <a:rPr lang="en-US" sz="3200" b="1" baseline="30000" dirty="0">
                <a:solidFill>
                  <a:srgbClr val="000000"/>
                </a:solidFill>
                <a:effectLst/>
                <a:latin typeface="Calibri" panose="020F0502020204030204" pitchFamily="34" charset="0"/>
                <a:ea typeface="Calibri" panose="020F0502020204030204" pitchFamily="34" charset="0"/>
              </a:rPr>
              <a:t>20 </a:t>
            </a:r>
            <a:r>
              <a:rPr lang="en-US" sz="3200" dirty="0">
                <a:solidFill>
                  <a:srgbClr val="000000"/>
                </a:solidFill>
                <a:effectLst/>
                <a:latin typeface="Calibri" panose="020F0502020204030204" pitchFamily="34" charset="0"/>
                <a:ea typeface="Calibri" panose="020F0502020204030204" pitchFamily="34" charset="0"/>
              </a:rPr>
              <a:t>The young man said to Him, “All these things I have kept; what am I still lacking?” </a:t>
            </a:r>
            <a:r>
              <a:rPr lang="en-US" sz="3200" b="1" baseline="30000" dirty="0">
                <a:solidFill>
                  <a:srgbClr val="000000"/>
                </a:solidFill>
                <a:effectLst/>
                <a:latin typeface="Calibri" panose="020F0502020204030204" pitchFamily="34" charset="0"/>
                <a:ea typeface="Calibri" panose="020F0502020204030204" pitchFamily="34" charset="0"/>
              </a:rPr>
              <a:t>21 </a:t>
            </a:r>
            <a:r>
              <a:rPr lang="en-US" sz="3200" dirty="0">
                <a:solidFill>
                  <a:srgbClr val="000000"/>
                </a:solidFill>
                <a:effectLst/>
                <a:latin typeface="Calibri" panose="020F0502020204030204" pitchFamily="34" charset="0"/>
                <a:ea typeface="Calibri" panose="020F0502020204030204" pitchFamily="34" charset="0"/>
              </a:rPr>
              <a:t>Jesus said to him, “If you wish to be complete, go </a:t>
            </a:r>
            <a:r>
              <a:rPr lang="en-US" sz="3200" i="1" dirty="0">
                <a:solidFill>
                  <a:srgbClr val="000000"/>
                </a:solidFill>
                <a:effectLst/>
                <a:latin typeface="Calibri" panose="020F0502020204030204" pitchFamily="34" charset="0"/>
                <a:ea typeface="Calibri" panose="020F0502020204030204" pitchFamily="34" charset="0"/>
              </a:rPr>
              <a:t>and</a:t>
            </a:r>
            <a:r>
              <a:rPr lang="en-US" sz="3200" dirty="0">
                <a:solidFill>
                  <a:srgbClr val="000000"/>
                </a:solidFill>
                <a:effectLst/>
                <a:latin typeface="Calibri" panose="020F0502020204030204" pitchFamily="34" charset="0"/>
                <a:ea typeface="Calibri" panose="020F0502020204030204" pitchFamily="34" charset="0"/>
              </a:rPr>
              <a:t> sell your possessions and give to </a:t>
            </a:r>
            <a:r>
              <a:rPr lang="en-US" sz="3200" i="1" dirty="0">
                <a:solidFill>
                  <a:srgbClr val="000000"/>
                </a:solidFill>
                <a:effectLst/>
                <a:latin typeface="Calibri" panose="020F0502020204030204" pitchFamily="34" charset="0"/>
                <a:ea typeface="Calibri" panose="020F0502020204030204" pitchFamily="34" charset="0"/>
              </a:rPr>
              <a:t>the</a:t>
            </a:r>
            <a:r>
              <a:rPr lang="en-US" sz="3200" dirty="0">
                <a:solidFill>
                  <a:srgbClr val="000000"/>
                </a:solidFill>
                <a:effectLst/>
                <a:latin typeface="Calibri" panose="020F0502020204030204" pitchFamily="34" charset="0"/>
                <a:ea typeface="Calibri" panose="020F0502020204030204" pitchFamily="34" charset="0"/>
              </a:rPr>
              <a:t> poor, and you will have treasure in heaven; and come, follow Me.”</a:t>
            </a:r>
            <a:endParaRPr lang="en-US" sz="32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810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latin typeface="Calibri" panose="020F0502020204030204" pitchFamily="34" charset="0"/>
              </a:rPr>
              <a:t>Matthew 19:12-26</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200" b="1" baseline="30000" dirty="0">
                <a:solidFill>
                  <a:srgbClr val="000000"/>
                </a:solidFill>
                <a:effectLst/>
                <a:ea typeface="Calibri" panose="020F0502020204030204" pitchFamily="34" charset="0"/>
              </a:rPr>
              <a:t>22 </a:t>
            </a:r>
            <a:r>
              <a:rPr lang="en-US" sz="3200" dirty="0">
                <a:solidFill>
                  <a:srgbClr val="000000"/>
                </a:solidFill>
                <a:effectLst/>
                <a:ea typeface="Calibri" panose="020F0502020204030204" pitchFamily="34" charset="0"/>
              </a:rPr>
              <a:t>But when the young man heard this statement, he went away grieving; for he was one who owned much property. </a:t>
            </a:r>
            <a:r>
              <a:rPr lang="en-US" sz="3200" b="1" baseline="30000" dirty="0">
                <a:solidFill>
                  <a:srgbClr val="000000"/>
                </a:solidFill>
                <a:effectLst/>
                <a:ea typeface="Calibri" panose="020F0502020204030204" pitchFamily="34" charset="0"/>
              </a:rPr>
              <a:t>23 </a:t>
            </a:r>
            <a:r>
              <a:rPr lang="en-US" sz="3200" dirty="0">
                <a:solidFill>
                  <a:srgbClr val="000000"/>
                </a:solidFill>
                <a:effectLst/>
                <a:ea typeface="Calibri" panose="020F0502020204030204" pitchFamily="34" charset="0"/>
              </a:rPr>
              <a:t>And Jesus said to His disciples, “Truly I say to you, it is hard for a rich man to enter the kingdom of heaven. </a:t>
            </a:r>
            <a:r>
              <a:rPr lang="en-US" sz="3200" b="1" baseline="30000" dirty="0">
                <a:solidFill>
                  <a:srgbClr val="000000"/>
                </a:solidFill>
                <a:effectLst/>
                <a:ea typeface="Calibri" panose="020F0502020204030204" pitchFamily="34" charset="0"/>
              </a:rPr>
              <a:t>24 </a:t>
            </a:r>
            <a:r>
              <a:rPr lang="en-US" sz="3200" dirty="0">
                <a:solidFill>
                  <a:srgbClr val="000000"/>
                </a:solidFill>
                <a:effectLst/>
                <a:ea typeface="Calibri" panose="020F0502020204030204" pitchFamily="34" charset="0"/>
              </a:rPr>
              <a:t>Again I say to you, it is easier for a camel to go through the eye of a needle, than for a rich man to enter the kingdom of God.” </a:t>
            </a:r>
            <a:r>
              <a:rPr lang="en-US" sz="3200" b="1" baseline="30000" dirty="0">
                <a:solidFill>
                  <a:srgbClr val="000000"/>
                </a:solidFill>
                <a:effectLst/>
                <a:ea typeface="Calibri" panose="020F0502020204030204" pitchFamily="34" charset="0"/>
              </a:rPr>
              <a:t>25 </a:t>
            </a:r>
            <a:r>
              <a:rPr lang="en-US" sz="3200" dirty="0">
                <a:solidFill>
                  <a:srgbClr val="000000"/>
                </a:solidFill>
                <a:effectLst/>
                <a:ea typeface="Calibri" panose="020F0502020204030204" pitchFamily="34" charset="0"/>
              </a:rPr>
              <a:t>When the disciples heard </a:t>
            </a:r>
            <a:r>
              <a:rPr lang="en-US" sz="3200" i="1" dirty="0">
                <a:solidFill>
                  <a:srgbClr val="000000"/>
                </a:solidFill>
                <a:effectLst/>
                <a:ea typeface="Calibri" panose="020F0502020204030204" pitchFamily="34" charset="0"/>
              </a:rPr>
              <a:t>this</a:t>
            </a:r>
            <a:r>
              <a:rPr lang="en-US" sz="3200" dirty="0">
                <a:solidFill>
                  <a:srgbClr val="000000"/>
                </a:solidFill>
                <a:effectLst/>
                <a:ea typeface="Calibri" panose="020F0502020204030204" pitchFamily="34" charset="0"/>
              </a:rPr>
              <a:t>, they were very astonished and said, “Then who can be saved?” </a:t>
            </a:r>
            <a:r>
              <a:rPr lang="en-US" sz="3200" b="1" baseline="30000" dirty="0">
                <a:solidFill>
                  <a:srgbClr val="000000"/>
                </a:solidFill>
                <a:effectLst/>
                <a:ea typeface="Calibri" panose="020F0502020204030204" pitchFamily="34" charset="0"/>
              </a:rPr>
              <a:t>26 </a:t>
            </a:r>
            <a:r>
              <a:rPr lang="en-US" sz="3200" dirty="0">
                <a:solidFill>
                  <a:srgbClr val="000000"/>
                </a:solidFill>
                <a:effectLst/>
                <a:ea typeface="Calibri" panose="020F0502020204030204" pitchFamily="34" charset="0"/>
              </a:rPr>
              <a:t>And looking at </a:t>
            </a:r>
            <a:r>
              <a:rPr lang="en-US" sz="3200" i="1" dirty="0">
                <a:solidFill>
                  <a:srgbClr val="000000"/>
                </a:solidFill>
                <a:effectLst/>
                <a:ea typeface="Calibri" panose="020F0502020204030204" pitchFamily="34" charset="0"/>
              </a:rPr>
              <a:t>them</a:t>
            </a:r>
            <a:r>
              <a:rPr lang="en-US" sz="3200" dirty="0">
                <a:solidFill>
                  <a:srgbClr val="000000"/>
                </a:solidFill>
                <a:effectLst/>
                <a:ea typeface="Calibri" panose="020F0502020204030204" pitchFamily="34" charset="0"/>
              </a:rPr>
              <a:t> Jesus said to them, “With people this is impossible, but with God all things are possible.”</a:t>
            </a:r>
            <a:endParaRPr lang="en-US" sz="32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4252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0F7CDFE-EC2E-D96D-2A00-A66CA47A99F1}"/>
              </a:ext>
            </a:extLst>
          </p:cNvPr>
          <p:cNvPicPr>
            <a:picLocks noChangeAspect="1"/>
          </p:cNvPicPr>
          <p:nvPr/>
        </p:nvPicPr>
        <p:blipFill rotWithShape="1">
          <a:blip r:embed="rId2">
            <a:extLst>
              <a:ext uri="{28A0092B-C50C-407E-A947-70E740481C1C}">
                <a14:useLocalDpi xmlns:a14="http://schemas.microsoft.com/office/drawing/2010/main" val="0"/>
              </a:ext>
            </a:extLst>
          </a:blip>
          <a:srcRect t="7966" b="8871"/>
          <a:stretch/>
        </p:blipFill>
        <p:spPr>
          <a:xfrm>
            <a:off x="0" y="0"/>
            <a:ext cx="12192000" cy="6862763"/>
          </a:xfrm>
          <a:prstGeom prst="rect">
            <a:avLst/>
          </a:prstGeom>
        </p:spPr>
      </p:pic>
      <p:sp>
        <p:nvSpPr>
          <p:cNvPr id="2" name="Title 1"/>
          <p:cNvSpPr>
            <a:spLocks noGrp="1"/>
          </p:cNvSpPr>
          <p:nvPr>
            <p:ph type="ctrTitle"/>
          </p:nvPr>
        </p:nvSpPr>
        <p:spPr>
          <a:xfrm>
            <a:off x="4229100" y="2133600"/>
            <a:ext cx="7696200" cy="2362200"/>
          </a:xfrm>
        </p:spPr>
        <p:txBody>
          <a:bodyPr>
            <a:normAutofit fontScale="90000"/>
          </a:bodyPr>
          <a:lstStyle/>
          <a:p>
            <a:r>
              <a:rPr lang="en-US" dirty="0">
                <a:solidFill>
                  <a:schemeClr val="bg1"/>
                </a:solidFill>
              </a:rPr>
              <a:t>Giving Up Gain for the Knowledge of Christ</a:t>
            </a:r>
            <a:br>
              <a:rPr lang="en-US" dirty="0">
                <a:solidFill>
                  <a:schemeClr val="bg1"/>
                </a:solidFill>
              </a:rPr>
            </a:br>
            <a:r>
              <a:rPr lang="en-US" dirty="0">
                <a:solidFill>
                  <a:schemeClr val="bg1"/>
                </a:solidFill>
              </a:rPr>
              <a:t>Part 2</a:t>
            </a:r>
            <a:endParaRPr lang="en-US" sz="3600" dirty="0">
              <a:solidFill>
                <a:schemeClr val="bg1"/>
              </a:solidFill>
            </a:endParaRPr>
          </a:p>
        </p:txBody>
      </p:sp>
      <p:sp>
        <p:nvSpPr>
          <p:cNvPr id="3" name="Subtitle 2"/>
          <p:cNvSpPr>
            <a:spLocks noGrp="1"/>
          </p:cNvSpPr>
          <p:nvPr>
            <p:ph type="subTitle" idx="1"/>
          </p:nvPr>
        </p:nvSpPr>
        <p:spPr>
          <a:xfrm>
            <a:off x="4229100" y="4800600"/>
            <a:ext cx="7696200" cy="1447800"/>
          </a:xfrm>
        </p:spPr>
        <p:txBody>
          <a:bodyPr>
            <a:normAutofit/>
          </a:bodyPr>
          <a:lstStyle/>
          <a:p>
            <a:r>
              <a:rPr lang="en-US" sz="2800" dirty="0">
                <a:solidFill>
                  <a:schemeClr val="bg1"/>
                </a:solidFill>
              </a:rPr>
              <a:t>Philippians 4-11</a:t>
            </a:r>
          </a:p>
          <a:p>
            <a:r>
              <a:rPr lang="en-US" dirty="0">
                <a:solidFill>
                  <a:schemeClr val="bg1"/>
                </a:solidFill>
              </a:rPr>
              <a:t>June 18, 2023</a:t>
            </a:r>
          </a:p>
        </p:txBody>
      </p:sp>
    </p:spTree>
    <p:extLst>
      <p:ext uri="{BB962C8B-B14F-4D97-AF65-F5344CB8AC3E}">
        <p14:creationId xmlns:p14="http://schemas.microsoft.com/office/powerpoint/2010/main" val="221582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3:1-6</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500" baseline="30000" dirty="0">
                <a:solidFill>
                  <a:schemeClr val="bg1"/>
                </a:solidFill>
                <a:effectLst/>
                <a:latin typeface="Calibri" panose="020F0502020204030204" pitchFamily="34" charset="0"/>
                <a:ea typeface="Calibri" panose="020F0502020204030204" pitchFamily="34" charset="0"/>
              </a:rPr>
              <a:t>1</a:t>
            </a:r>
            <a:r>
              <a:rPr lang="en-US" sz="3500" dirty="0">
                <a:solidFill>
                  <a:schemeClr val="bg1"/>
                </a:solidFill>
                <a:effectLst/>
                <a:latin typeface="Calibri" panose="020F0502020204030204" pitchFamily="34" charset="0"/>
                <a:ea typeface="Calibri" panose="020F0502020204030204" pitchFamily="34" charset="0"/>
              </a:rPr>
              <a:t>Finally, my brethren, rejoice in the Lord. To write the same things </a:t>
            </a:r>
            <a:r>
              <a:rPr lang="en-US" sz="3500" i="1" dirty="0">
                <a:solidFill>
                  <a:schemeClr val="bg1"/>
                </a:solidFill>
                <a:effectLst/>
                <a:latin typeface="Calibri" panose="020F0502020204030204" pitchFamily="34" charset="0"/>
                <a:ea typeface="Calibri" panose="020F0502020204030204" pitchFamily="34" charset="0"/>
              </a:rPr>
              <a:t>again</a:t>
            </a:r>
            <a:r>
              <a:rPr lang="en-US" sz="3500" dirty="0">
                <a:solidFill>
                  <a:schemeClr val="bg1"/>
                </a:solidFill>
                <a:effectLst/>
                <a:latin typeface="Calibri" panose="020F0502020204030204" pitchFamily="34" charset="0"/>
                <a:ea typeface="Calibri" panose="020F0502020204030204" pitchFamily="34" charset="0"/>
              </a:rPr>
              <a:t> is no trouble to me, and it is a safeguard for you. </a:t>
            </a:r>
            <a:r>
              <a:rPr lang="en-US" sz="3500" baseline="30000" dirty="0">
                <a:solidFill>
                  <a:schemeClr val="bg1"/>
                </a:solidFill>
                <a:effectLst/>
                <a:latin typeface="Calibri" panose="020F0502020204030204" pitchFamily="34" charset="0"/>
                <a:ea typeface="Calibri" panose="020F0502020204030204" pitchFamily="34" charset="0"/>
              </a:rPr>
              <a:t>2 </a:t>
            </a:r>
            <a:r>
              <a:rPr lang="en-US" sz="3500" dirty="0">
                <a:solidFill>
                  <a:schemeClr val="bg1"/>
                </a:solidFill>
                <a:effectLst/>
                <a:latin typeface="Calibri" panose="020F0502020204030204" pitchFamily="34" charset="0"/>
                <a:ea typeface="Calibri" panose="020F0502020204030204" pitchFamily="34" charset="0"/>
              </a:rPr>
              <a:t>Beware of the dogs, beware of the evil workers, beware of the false circumcision; </a:t>
            </a:r>
            <a:r>
              <a:rPr lang="en-US" sz="3500" baseline="30000" dirty="0">
                <a:solidFill>
                  <a:schemeClr val="bg1"/>
                </a:solidFill>
                <a:effectLst/>
                <a:latin typeface="Calibri" panose="020F0502020204030204" pitchFamily="34" charset="0"/>
                <a:ea typeface="Calibri" panose="020F0502020204030204" pitchFamily="34" charset="0"/>
              </a:rPr>
              <a:t>3 </a:t>
            </a:r>
            <a:r>
              <a:rPr lang="en-US" sz="3500" dirty="0">
                <a:solidFill>
                  <a:schemeClr val="bg1"/>
                </a:solidFill>
                <a:effectLst/>
                <a:latin typeface="Calibri" panose="020F0502020204030204" pitchFamily="34" charset="0"/>
                <a:ea typeface="Calibri" panose="020F0502020204030204" pitchFamily="34" charset="0"/>
              </a:rPr>
              <a:t>for we are the </a:t>
            </a:r>
            <a:r>
              <a:rPr lang="en-US" sz="3500" i="1" dirty="0">
                <a:solidFill>
                  <a:schemeClr val="bg1"/>
                </a:solidFill>
                <a:effectLst/>
                <a:latin typeface="Calibri" panose="020F0502020204030204" pitchFamily="34" charset="0"/>
                <a:ea typeface="Calibri" panose="020F0502020204030204" pitchFamily="34" charset="0"/>
              </a:rPr>
              <a:t>true</a:t>
            </a:r>
            <a:r>
              <a:rPr lang="en-US" sz="3500" dirty="0">
                <a:solidFill>
                  <a:schemeClr val="bg1"/>
                </a:solidFill>
                <a:effectLst/>
                <a:latin typeface="Calibri" panose="020F0502020204030204" pitchFamily="34" charset="0"/>
                <a:ea typeface="Calibri" panose="020F0502020204030204" pitchFamily="34" charset="0"/>
              </a:rPr>
              <a:t> circumcision, who worship in the Spirit of God and glory in Christ Jesus and put no confidence in the flesh, </a:t>
            </a:r>
            <a:r>
              <a:rPr lang="en-US" sz="3500" baseline="30000" dirty="0">
                <a:solidFill>
                  <a:schemeClr val="bg1"/>
                </a:solidFill>
                <a:effectLst/>
                <a:latin typeface="Calibri" panose="020F0502020204030204" pitchFamily="34" charset="0"/>
                <a:ea typeface="Calibri" panose="020F0502020204030204" pitchFamily="34" charset="0"/>
              </a:rPr>
              <a:t>4 </a:t>
            </a:r>
            <a:r>
              <a:rPr lang="en-US" sz="3500" dirty="0">
                <a:solidFill>
                  <a:schemeClr val="bg1"/>
                </a:solidFill>
                <a:effectLst/>
                <a:latin typeface="Calibri" panose="020F0502020204030204" pitchFamily="34" charset="0"/>
                <a:ea typeface="Calibri" panose="020F0502020204030204" pitchFamily="34" charset="0"/>
              </a:rPr>
              <a:t>although I myself might have confidence even in the flesh. If anyone else has a mind to put confidence in the flesh, I far more: </a:t>
            </a:r>
            <a:r>
              <a:rPr lang="en-US" sz="3500" baseline="30000" dirty="0">
                <a:solidFill>
                  <a:schemeClr val="bg1"/>
                </a:solidFill>
                <a:effectLst/>
                <a:latin typeface="Calibri" panose="020F0502020204030204" pitchFamily="34" charset="0"/>
                <a:ea typeface="Calibri" panose="020F0502020204030204" pitchFamily="34" charset="0"/>
              </a:rPr>
              <a:t>5 </a:t>
            </a:r>
            <a:r>
              <a:rPr lang="en-US" sz="3500" dirty="0">
                <a:solidFill>
                  <a:schemeClr val="bg1"/>
                </a:solidFill>
                <a:effectLst/>
                <a:latin typeface="Calibri" panose="020F0502020204030204" pitchFamily="34" charset="0"/>
                <a:ea typeface="Calibri" panose="020F0502020204030204" pitchFamily="34" charset="0"/>
              </a:rPr>
              <a:t>circumcised the eighth day, of the nation of Israel, of the tribe of Benjamin, a Hebrew of Hebrews; as to the Law, a Pharisee; </a:t>
            </a:r>
            <a:r>
              <a:rPr lang="en-US" sz="3500" baseline="30000" dirty="0">
                <a:solidFill>
                  <a:schemeClr val="bg1"/>
                </a:solidFill>
                <a:effectLst/>
                <a:latin typeface="Calibri" panose="020F0502020204030204" pitchFamily="34" charset="0"/>
                <a:ea typeface="Calibri" panose="020F0502020204030204" pitchFamily="34" charset="0"/>
              </a:rPr>
              <a:t>6 </a:t>
            </a:r>
            <a:r>
              <a:rPr lang="en-US" sz="3500" dirty="0">
                <a:solidFill>
                  <a:schemeClr val="bg1"/>
                </a:solidFill>
                <a:effectLst/>
                <a:latin typeface="Calibri" panose="020F0502020204030204" pitchFamily="34" charset="0"/>
                <a:ea typeface="Calibri" panose="020F0502020204030204" pitchFamily="34" charset="0"/>
              </a:rPr>
              <a:t>as to zeal, a persecutor of the church; as to the righteousness which is in the Law, found blameless.</a:t>
            </a:r>
            <a:endParaRPr lang="en-US" sz="35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361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3:7-11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500" b="1" baseline="30000" dirty="0">
                <a:solidFill>
                  <a:srgbClr val="000000"/>
                </a:solidFill>
                <a:effectLst/>
                <a:latin typeface="Calibri" panose="020F0502020204030204" pitchFamily="34" charset="0"/>
                <a:ea typeface="Calibri" panose="020F0502020204030204" pitchFamily="34" charset="0"/>
              </a:rPr>
              <a:t>7 </a:t>
            </a:r>
            <a:r>
              <a:rPr lang="en-US" sz="3500" dirty="0">
                <a:solidFill>
                  <a:srgbClr val="000000"/>
                </a:solidFill>
                <a:effectLst/>
                <a:latin typeface="Calibri" panose="020F0502020204030204" pitchFamily="34" charset="0"/>
                <a:ea typeface="Calibri" panose="020F0502020204030204" pitchFamily="34" charset="0"/>
              </a:rPr>
              <a:t>But whatever things were gain to me, those things I have counted as loss for the sake of Christ. </a:t>
            </a:r>
            <a:r>
              <a:rPr lang="en-US" sz="3500" b="1" baseline="30000" dirty="0">
                <a:solidFill>
                  <a:srgbClr val="000000"/>
                </a:solidFill>
                <a:effectLst/>
                <a:latin typeface="Calibri" panose="020F0502020204030204" pitchFamily="34" charset="0"/>
                <a:ea typeface="Calibri" panose="020F0502020204030204" pitchFamily="34" charset="0"/>
              </a:rPr>
              <a:t>8 </a:t>
            </a:r>
            <a:r>
              <a:rPr lang="en-US" sz="3500" dirty="0">
                <a:solidFill>
                  <a:srgbClr val="000000"/>
                </a:solidFill>
                <a:effectLst/>
                <a:latin typeface="Calibri" panose="020F0502020204030204" pitchFamily="34" charset="0"/>
                <a:ea typeface="Calibri" panose="020F0502020204030204" pitchFamily="34" charset="0"/>
              </a:rPr>
              <a:t>More than that, I count all things to be loss in view of the surpassing value of knowing Christ Jesus my Lord, for whom I have suffered the loss of all things, and count them but rubbish so that I may gain Christ, </a:t>
            </a:r>
            <a:r>
              <a:rPr lang="en-US" sz="3500" b="1" baseline="30000" dirty="0">
                <a:solidFill>
                  <a:srgbClr val="000000"/>
                </a:solidFill>
                <a:effectLst/>
                <a:latin typeface="Calibri" panose="020F0502020204030204" pitchFamily="34" charset="0"/>
                <a:ea typeface="Calibri" panose="020F0502020204030204" pitchFamily="34" charset="0"/>
              </a:rPr>
              <a:t>9 </a:t>
            </a:r>
            <a:r>
              <a:rPr lang="en-US" sz="3500" dirty="0">
                <a:solidFill>
                  <a:srgbClr val="000000"/>
                </a:solidFill>
                <a:effectLst/>
                <a:latin typeface="Calibri" panose="020F0502020204030204" pitchFamily="34" charset="0"/>
                <a:ea typeface="Calibri" panose="020F0502020204030204" pitchFamily="34" charset="0"/>
              </a:rPr>
              <a:t>and may be found in Him, not having a righteousness of my own derived from </a:t>
            </a:r>
            <a:r>
              <a:rPr lang="en-US" sz="3500" i="1" dirty="0">
                <a:solidFill>
                  <a:srgbClr val="000000"/>
                </a:solidFill>
                <a:effectLst/>
                <a:latin typeface="Calibri" panose="020F0502020204030204" pitchFamily="34" charset="0"/>
                <a:ea typeface="Calibri" panose="020F0502020204030204" pitchFamily="34" charset="0"/>
              </a:rPr>
              <a:t>the</a:t>
            </a:r>
            <a:r>
              <a:rPr lang="en-US" sz="3500" dirty="0">
                <a:solidFill>
                  <a:srgbClr val="000000"/>
                </a:solidFill>
                <a:effectLst/>
                <a:latin typeface="Calibri" panose="020F0502020204030204" pitchFamily="34" charset="0"/>
                <a:ea typeface="Calibri" panose="020F0502020204030204" pitchFamily="34" charset="0"/>
              </a:rPr>
              <a:t> Law, but that which is through faith in Christ, the righteousness which </a:t>
            </a:r>
            <a:r>
              <a:rPr lang="en-US" sz="3500" i="1" dirty="0">
                <a:solidFill>
                  <a:srgbClr val="000000"/>
                </a:solidFill>
                <a:effectLst/>
                <a:latin typeface="Calibri" panose="020F0502020204030204" pitchFamily="34" charset="0"/>
                <a:ea typeface="Calibri" panose="020F0502020204030204" pitchFamily="34" charset="0"/>
              </a:rPr>
              <a:t>comes</a:t>
            </a:r>
            <a:r>
              <a:rPr lang="en-US" sz="3500" dirty="0">
                <a:solidFill>
                  <a:srgbClr val="000000"/>
                </a:solidFill>
                <a:effectLst/>
                <a:latin typeface="Calibri" panose="020F0502020204030204" pitchFamily="34" charset="0"/>
                <a:ea typeface="Calibri" panose="020F0502020204030204" pitchFamily="34" charset="0"/>
              </a:rPr>
              <a:t> from God on the basis of faith, </a:t>
            </a:r>
            <a:r>
              <a:rPr lang="en-US" sz="3500" b="1" baseline="30000" dirty="0">
                <a:solidFill>
                  <a:srgbClr val="000000"/>
                </a:solidFill>
                <a:effectLst/>
                <a:latin typeface="Calibri" panose="020F0502020204030204" pitchFamily="34" charset="0"/>
                <a:ea typeface="Calibri" panose="020F0502020204030204" pitchFamily="34" charset="0"/>
              </a:rPr>
              <a:t>10 </a:t>
            </a:r>
            <a:r>
              <a:rPr lang="en-US" sz="3500" dirty="0">
                <a:solidFill>
                  <a:srgbClr val="000000"/>
                </a:solidFill>
                <a:effectLst/>
                <a:latin typeface="Calibri" panose="020F0502020204030204" pitchFamily="34" charset="0"/>
                <a:ea typeface="Calibri" panose="020F0502020204030204" pitchFamily="34" charset="0"/>
              </a:rPr>
              <a:t>that I may know Him and the power of His resurrection and the fellowship of His sufferings, being conformed to His death; </a:t>
            </a:r>
            <a:r>
              <a:rPr lang="en-US" sz="3500" b="1" baseline="30000" dirty="0">
                <a:solidFill>
                  <a:srgbClr val="000000"/>
                </a:solidFill>
                <a:effectLst/>
                <a:latin typeface="Calibri" panose="020F0502020204030204" pitchFamily="34" charset="0"/>
                <a:ea typeface="Calibri" panose="020F0502020204030204" pitchFamily="34" charset="0"/>
              </a:rPr>
              <a:t>11 </a:t>
            </a:r>
            <a:r>
              <a:rPr lang="en-US" sz="3500" dirty="0">
                <a:solidFill>
                  <a:srgbClr val="000000"/>
                </a:solidFill>
                <a:effectLst/>
                <a:latin typeface="Calibri" panose="020F0502020204030204" pitchFamily="34" charset="0"/>
                <a:ea typeface="Calibri" panose="020F0502020204030204" pitchFamily="34" charset="0"/>
              </a:rPr>
              <a:t>in order that I may attain to the resurrection from the dead.</a:t>
            </a:r>
            <a:endParaRPr lang="en-US" sz="35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499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 (3:5-6)</a:t>
            </a:r>
          </a:p>
          <a:p>
            <a:pPr marL="457200" lvl="1" indent="0">
              <a:buNone/>
            </a:pPr>
            <a:r>
              <a:rPr lang="en-US" sz="3200" dirty="0">
                <a:solidFill>
                  <a:schemeClr val="bg1"/>
                </a:solidFill>
              </a:rPr>
              <a:t>A. Salvation is not by Ritual (3:5a)</a:t>
            </a:r>
          </a:p>
          <a:p>
            <a:pPr marL="457200" lvl="1" indent="0">
              <a:buNone/>
            </a:pPr>
            <a:r>
              <a:rPr lang="en-US" sz="3200" dirty="0">
                <a:solidFill>
                  <a:schemeClr val="bg1"/>
                </a:solidFill>
              </a:rPr>
              <a:t>B. Salvation is not by Race (3:5b)</a:t>
            </a:r>
          </a:p>
          <a:p>
            <a:pPr marL="457200" lvl="1" indent="0">
              <a:buNone/>
            </a:pPr>
            <a:r>
              <a:rPr lang="en-US" sz="3200" dirty="0">
                <a:solidFill>
                  <a:schemeClr val="bg1"/>
                </a:solidFill>
              </a:rPr>
              <a:t>C. Salvation is not by Rank (3:5c)</a:t>
            </a:r>
          </a:p>
          <a:p>
            <a:pPr marL="457200" lvl="1" indent="0">
              <a:buNone/>
            </a:pPr>
            <a:r>
              <a:rPr lang="en-US" sz="3200" dirty="0">
                <a:solidFill>
                  <a:schemeClr val="bg1"/>
                </a:solidFill>
              </a:rPr>
              <a:t>D. Salvation is not by Tradition (3:5d)</a:t>
            </a:r>
          </a:p>
          <a:p>
            <a:pPr marL="457200" lvl="1" indent="0">
              <a:buNone/>
            </a:pPr>
            <a:r>
              <a:rPr lang="en-US" sz="3200" dirty="0">
                <a:solidFill>
                  <a:schemeClr val="bg1"/>
                </a:solidFill>
              </a:rPr>
              <a:t>E. Salvation is not by Religion (3:5e)</a:t>
            </a:r>
          </a:p>
          <a:p>
            <a:pPr marL="457200" lvl="1" indent="0">
              <a:buNone/>
            </a:pPr>
            <a:r>
              <a:rPr lang="en-US" sz="3200" dirty="0">
                <a:solidFill>
                  <a:schemeClr val="bg1"/>
                </a:solidFill>
              </a:rPr>
              <a:t>F. Salvation is not by sincerity (3:6a)</a:t>
            </a:r>
          </a:p>
          <a:p>
            <a:pPr marL="457200" lvl="1" indent="0">
              <a:buNone/>
            </a:pPr>
            <a:r>
              <a:rPr lang="en-US" sz="3200" dirty="0">
                <a:solidFill>
                  <a:schemeClr val="bg1"/>
                </a:solidFill>
              </a:rPr>
              <a:t>G. Salvation is not by Legalistic Righteousness (3:6b)</a:t>
            </a:r>
          </a:p>
        </p:txBody>
      </p:sp>
    </p:spTree>
    <p:extLst>
      <p:ext uri="{BB962C8B-B14F-4D97-AF65-F5344CB8AC3E}">
        <p14:creationId xmlns:p14="http://schemas.microsoft.com/office/powerpoint/2010/main" val="323171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rPr>
              <a:t>The Righteousness of Faith </a:t>
            </a:r>
            <a:r>
              <a:rPr lang="en-US" sz="3600" dirty="0">
                <a:solidFill>
                  <a:schemeClr val="bg1"/>
                </a:solidFill>
              </a:rPr>
              <a:t>(3:5-6)</a:t>
            </a:r>
          </a:p>
          <a:p>
            <a:pPr marL="457200" lvl="1" indent="0">
              <a:buNone/>
            </a:pPr>
            <a:r>
              <a:rPr lang="en-US" sz="3200" dirty="0">
                <a:solidFill>
                  <a:schemeClr val="bg1"/>
                </a:solidFill>
              </a:rPr>
              <a:t>A. The </a:t>
            </a:r>
            <a:r>
              <a:rPr lang="en-US" sz="3200" dirty="0">
                <a:solidFill>
                  <a:schemeClr val="bg1"/>
                </a:solidFill>
                <a:effectLst/>
                <a:ea typeface="Calibri" panose="020F0502020204030204" pitchFamily="34" charset="0"/>
              </a:rPr>
              <a:t>Knowledge of Christ (3:8-9a)</a:t>
            </a:r>
            <a:endParaRPr lang="en-US" sz="3200" dirty="0">
              <a:solidFill>
                <a:schemeClr val="bg1"/>
              </a:solidFill>
            </a:endParaRPr>
          </a:p>
          <a:p>
            <a:pPr marL="457200" lvl="1" indent="0">
              <a:buNone/>
            </a:pPr>
            <a:r>
              <a:rPr lang="en-US" sz="18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r>
              <a:rPr lang="en-US"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More than that, I count all things to be loss in view of the surpassing value of knowing Christ Jesus my Lord, for whom I have suffered the loss of all things, and count them but rubbish so that I may gain Christ, </a:t>
            </a:r>
            <a:r>
              <a:rPr lang="en-US" sz="18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9 </a:t>
            </a:r>
            <a:r>
              <a:rPr lang="en-US"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may be found in Him.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solidFill>
                <a:schemeClr val="bg1"/>
              </a:solidFill>
            </a:endParaRPr>
          </a:p>
        </p:txBody>
      </p:sp>
    </p:spTree>
    <p:extLst>
      <p:ext uri="{BB962C8B-B14F-4D97-AF65-F5344CB8AC3E}">
        <p14:creationId xmlns:p14="http://schemas.microsoft.com/office/powerpoint/2010/main" val="112152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Knowing Christ</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spcBef>
                <a:spcPts val="0"/>
              </a:spcBef>
              <a:spcAft>
                <a:spcPts val="0"/>
              </a:spcAft>
              <a:buNone/>
            </a:pPr>
            <a:r>
              <a:rPr lang="en-US" sz="3200" kern="100" dirty="0">
                <a:solidFill>
                  <a:schemeClr val="bg1"/>
                </a:solidFill>
                <a:effectLst/>
                <a:ea typeface="Calibri" panose="020F0502020204030204" pitchFamily="34" charset="0"/>
                <a:cs typeface="Calibri" panose="020F0502020204030204" pitchFamily="34" charset="0"/>
              </a:rPr>
              <a:t>John 10:14 </a:t>
            </a:r>
          </a:p>
          <a:p>
            <a:pPr marL="0" marR="0" indent="0" algn="just">
              <a:spcBef>
                <a:spcPts val="0"/>
              </a:spcBef>
              <a:spcAft>
                <a:spcPts val="0"/>
              </a:spcAft>
              <a:buNone/>
            </a:pPr>
            <a:r>
              <a:rPr lang="en-US" sz="3200" kern="100" dirty="0">
                <a:solidFill>
                  <a:schemeClr val="bg1"/>
                </a:solidFill>
                <a:effectLst/>
                <a:ea typeface="Calibri" panose="020F0502020204030204" pitchFamily="34" charset="0"/>
                <a:cs typeface="Calibri" panose="020F0502020204030204" pitchFamily="34" charset="0"/>
              </a:rPr>
              <a:t>I am the good shepherd, and I know My own and My own know Me.</a:t>
            </a:r>
          </a:p>
          <a:p>
            <a:pPr marL="0" marR="0">
              <a:spcBef>
                <a:spcPts val="0"/>
              </a:spcBef>
              <a:spcAft>
                <a:spcPts val="0"/>
              </a:spcAft>
            </a:pPr>
            <a:endParaRPr lang="en-US" sz="3200" kern="100" dirty="0">
              <a:solidFill>
                <a:schemeClr val="bg1"/>
              </a:solidFill>
              <a:ea typeface="Calibri" panose="020F0502020204030204" pitchFamily="34" charset="0"/>
              <a:cs typeface="Calibri" panose="020F0502020204030204" pitchFamily="34" charset="0"/>
            </a:endParaRPr>
          </a:p>
          <a:p>
            <a:pPr marL="0" indent="0">
              <a:spcBef>
                <a:spcPts val="0"/>
              </a:spcBef>
              <a:buNone/>
            </a:pPr>
            <a:r>
              <a:rPr lang="en-US" sz="3200" kern="100" dirty="0">
                <a:solidFill>
                  <a:schemeClr val="bg1"/>
                </a:solidFill>
                <a:effectLst/>
                <a:ea typeface="Calibri" panose="020F0502020204030204" pitchFamily="34" charset="0"/>
                <a:cs typeface="Calibri" panose="020F0502020204030204" pitchFamily="34" charset="0"/>
              </a:rPr>
              <a:t>Ephesians 1:17 </a:t>
            </a:r>
          </a:p>
          <a:p>
            <a:pPr marL="0" indent="0" algn="just">
              <a:spcBef>
                <a:spcPts val="0"/>
              </a:spcBef>
              <a:buNone/>
            </a:pPr>
            <a:r>
              <a:rPr lang="en-US" sz="3200" kern="100" dirty="0">
                <a:solidFill>
                  <a:schemeClr val="bg1"/>
                </a:solidFill>
                <a:effectLst/>
                <a:ea typeface="Calibri" panose="020F0502020204030204" pitchFamily="34" charset="0"/>
                <a:cs typeface="Calibri" panose="020F0502020204030204" pitchFamily="34" charset="0"/>
              </a:rPr>
              <a:t>That the God of our Lord Jesus Christ, the Father of glory, may give to you a spirit of wisdom and of revelation in the knowledge of Him.</a:t>
            </a:r>
            <a:endParaRPr lang="en-US" sz="3200" kern="100"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3866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rPr>
              <a:t>The Righteousness of Faith </a:t>
            </a:r>
            <a:r>
              <a:rPr lang="en-US" sz="3600" dirty="0">
                <a:solidFill>
                  <a:schemeClr val="bg1"/>
                </a:solidFill>
              </a:rPr>
              <a:t>(3:5-6)</a:t>
            </a:r>
          </a:p>
          <a:p>
            <a:pPr marL="457200" lvl="1" indent="0">
              <a:buNone/>
            </a:pPr>
            <a:r>
              <a:rPr lang="en-US" sz="3200" dirty="0">
                <a:solidFill>
                  <a:schemeClr val="bg1"/>
                </a:solidFill>
              </a:rPr>
              <a:t>A. The </a:t>
            </a:r>
            <a:r>
              <a:rPr lang="en-US" sz="3200" dirty="0">
                <a:solidFill>
                  <a:schemeClr val="bg1"/>
                </a:solidFill>
                <a:effectLst/>
                <a:ea typeface="Calibri" panose="020F0502020204030204" pitchFamily="34" charset="0"/>
              </a:rPr>
              <a:t>Knowledge of Christ (3:8-9a)</a:t>
            </a:r>
            <a:endParaRPr lang="en-US" sz="3200" dirty="0">
              <a:solidFill>
                <a:schemeClr val="bg1"/>
              </a:solidFill>
            </a:endParaRPr>
          </a:p>
          <a:p>
            <a:pPr marL="457200" lvl="1" indent="0">
              <a:buNone/>
            </a:pPr>
            <a:r>
              <a:rPr lang="en-US" sz="18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r>
              <a:rPr lang="en-US"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More than that, I count all things to be loss in view of the surpassing value of knowing Christ Jesus my Lord, for whom I have suffered the loss of all things, and count them but rubbish so that I may gain Christ, </a:t>
            </a:r>
            <a:r>
              <a:rPr lang="en-US" sz="18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9 </a:t>
            </a:r>
            <a:r>
              <a:rPr lang="en-US"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may be found in Him.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solidFill>
                <a:schemeClr val="bg1"/>
              </a:solidFill>
            </a:endParaRPr>
          </a:p>
        </p:txBody>
      </p:sp>
    </p:spTree>
    <p:extLst>
      <p:ext uri="{BB962C8B-B14F-4D97-AF65-F5344CB8AC3E}">
        <p14:creationId xmlns:p14="http://schemas.microsoft.com/office/powerpoint/2010/main" val="318627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II. </a:t>
            </a:r>
            <a:r>
              <a:rPr lang="en-US" sz="3600" dirty="0">
                <a:solidFill>
                  <a:schemeClr val="bg1"/>
                </a:solidFill>
                <a:effectLst/>
                <a:ea typeface="Calibri" panose="020F0502020204030204" pitchFamily="34" charset="0"/>
              </a:rPr>
              <a:t>The Righteousness of Faith </a:t>
            </a:r>
            <a:r>
              <a:rPr lang="en-US" sz="3600" dirty="0">
                <a:solidFill>
                  <a:schemeClr val="bg1"/>
                </a:solidFill>
              </a:rPr>
              <a:t>(3:5-6)</a:t>
            </a:r>
          </a:p>
          <a:p>
            <a:pPr marL="457200" lvl="1" indent="0">
              <a:buNone/>
            </a:pPr>
            <a:r>
              <a:rPr lang="en-US" sz="3200" dirty="0">
                <a:solidFill>
                  <a:schemeClr val="bg1"/>
                </a:solidFill>
              </a:rPr>
              <a:t>A. The </a:t>
            </a:r>
            <a:r>
              <a:rPr lang="en-US" sz="3200" dirty="0">
                <a:solidFill>
                  <a:schemeClr val="bg1"/>
                </a:solidFill>
                <a:effectLst/>
                <a:ea typeface="Calibri" panose="020F0502020204030204" pitchFamily="34" charset="0"/>
              </a:rPr>
              <a:t>Knowledge of Christ (3:8-9a)</a:t>
            </a:r>
            <a:endParaRPr lang="en-US" sz="3200" dirty="0">
              <a:solidFill>
                <a:schemeClr val="bg1"/>
              </a:solidFill>
            </a:endParaRPr>
          </a:p>
          <a:p>
            <a:pPr marL="457200" lvl="1" indent="0">
              <a:buNone/>
            </a:pPr>
            <a:r>
              <a:rPr lang="en-US" sz="3200" dirty="0">
                <a:solidFill>
                  <a:schemeClr val="bg1"/>
                </a:solidFill>
              </a:rPr>
              <a:t>B. The </a:t>
            </a:r>
            <a:r>
              <a:rPr lang="en-US" sz="3200" dirty="0">
                <a:solidFill>
                  <a:schemeClr val="bg1"/>
                </a:solidFill>
                <a:effectLst/>
                <a:ea typeface="Calibri" panose="020F0502020204030204" pitchFamily="34" charset="0"/>
              </a:rPr>
              <a:t>Righteousness of Christ (3:9b)</a:t>
            </a:r>
            <a:endParaRPr lang="en-US" sz="3200" dirty="0">
              <a:solidFill>
                <a:schemeClr val="bg1"/>
              </a:solidFill>
            </a:endParaRPr>
          </a:p>
          <a:p>
            <a:pPr marL="457200" lvl="1" indent="0">
              <a:buNone/>
            </a:pPr>
            <a:r>
              <a:rPr lang="en-US" sz="1800" dirty="0">
                <a:solidFill>
                  <a:srgbClr val="000000"/>
                </a:solidFill>
                <a:ea typeface="Calibri" panose="020F0502020204030204" pitchFamily="34" charset="0"/>
              </a:rPr>
              <a:t>N</a:t>
            </a:r>
            <a:r>
              <a:rPr lang="en-US" sz="1800" dirty="0">
                <a:solidFill>
                  <a:srgbClr val="000000"/>
                </a:solidFill>
                <a:effectLst/>
                <a:ea typeface="Calibri" panose="020F0502020204030204" pitchFamily="34" charset="0"/>
              </a:rPr>
              <a:t>ot having a righteousness of my own derived from </a:t>
            </a:r>
            <a:r>
              <a:rPr lang="en-US" sz="1800" i="1" dirty="0">
                <a:solidFill>
                  <a:srgbClr val="000000"/>
                </a:solidFill>
                <a:effectLst/>
                <a:ea typeface="Calibri" panose="020F0502020204030204" pitchFamily="34" charset="0"/>
              </a:rPr>
              <a:t>the</a:t>
            </a:r>
            <a:r>
              <a:rPr lang="en-US" sz="1800" dirty="0">
                <a:solidFill>
                  <a:srgbClr val="000000"/>
                </a:solidFill>
                <a:effectLst/>
                <a:ea typeface="Calibri" panose="020F0502020204030204" pitchFamily="34" charset="0"/>
              </a:rPr>
              <a:t> Law, but that which is through faith in Christ, the righteousness which </a:t>
            </a:r>
            <a:r>
              <a:rPr lang="en-US" sz="1800" i="1" dirty="0">
                <a:solidFill>
                  <a:srgbClr val="000000"/>
                </a:solidFill>
                <a:effectLst/>
                <a:ea typeface="Calibri" panose="020F0502020204030204" pitchFamily="34" charset="0"/>
              </a:rPr>
              <a:t>comes</a:t>
            </a:r>
            <a:r>
              <a:rPr lang="en-US" sz="1800" dirty="0">
                <a:solidFill>
                  <a:srgbClr val="000000"/>
                </a:solidFill>
                <a:effectLst/>
                <a:ea typeface="Calibri" panose="020F0502020204030204" pitchFamily="34" charset="0"/>
              </a:rPr>
              <a:t> from God on the basis of faith.</a:t>
            </a:r>
            <a:endParaRPr lang="en-US" sz="1800" dirty="0">
              <a:solidFill>
                <a:schemeClr val="bg1"/>
              </a:solidFill>
            </a:endParaRPr>
          </a:p>
        </p:txBody>
      </p:sp>
    </p:spTree>
    <p:extLst>
      <p:ext uri="{BB962C8B-B14F-4D97-AF65-F5344CB8AC3E}">
        <p14:creationId xmlns:p14="http://schemas.microsoft.com/office/powerpoint/2010/main" val="243526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latin typeface="Calibri" panose="020F0502020204030204" pitchFamily="34" charset="0"/>
              </a:rPr>
              <a:t>2 Corinthians 5:21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dirty="0">
                <a:solidFill>
                  <a:srgbClr val="000000"/>
                </a:solidFill>
                <a:effectLst/>
                <a:latin typeface="Calibri" panose="020F0502020204030204" pitchFamily="34" charset="0"/>
                <a:ea typeface="Calibri" panose="020F0502020204030204" pitchFamily="34" charset="0"/>
              </a:rPr>
              <a:t>He made Him who knew no sin </a:t>
            </a:r>
            <a:r>
              <a:rPr lang="en-US" sz="3600" i="1" dirty="0">
                <a:solidFill>
                  <a:srgbClr val="000000"/>
                </a:solidFill>
                <a:effectLst/>
                <a:latin typeface="Calibri" panose="020F0502020204030204" pitchFamily="34" charset="0"/>
                <a:ea typeface="Calibri" panose="020F0502020204030204" pitchFamily="34" charset="0"/>
              </a:rPr>
              <a:t>to be</a:t>
            </a:r>
            <a:r>
              <a:rPr lang="en-US" sz="3600" dirty="0">
                <a:solidFill>
                  <a:srgbClr val="000000"/>
                </a:solidFill>
                <a:effectLst/>
                <a:latin typeface="Calibri" panose="020F0502020204030204" pitchFamily="34" charset="0"/>
                <a:ea typeface="Calibri" panose="020F0502020204030204" pitchFamily="34" charset="0"/>
              </a:rPr>
              <a:t> sin on our behalf, so that we might become the righteousness of God in Him.</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6703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12227</TotalTime>
  <Words>1453</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Giving Up Gain for the Knowledge of Christ Part 2</vt:lpstr>
      <vt:lpstr>Philippians 3:1-6</vt:lpstr>
      <vt:lpstr>Philippians 3:7-11</vt:lpstr>
      <vt:lpstr>Giving Up Gain for the Knowledge of Christ</vt:lpstr>
      <vt:lpstr>Giving Up Gain for the Knowledge of Christ</vt:lpstr>
      <vt:lpstr>Knowing Christ</vt:lpstr>
      <vt:lpstr>Giving Up Gain for the Knowledge of Christ</vt:lpstr>
      <vt:lpstr>Giving Up Gain for the Knowledge of Christ</vt:lpstr>
      <vt:lpstr>2 Corinthians 5:21</vt:lpstr>
      <vt:lpstr>Giving Up Gain for the Knowledge of Christ</vt:lpstr>
      <vt:lpstr>Romans 6:4-5</vt:lpstr>
      <vt:lpstr>Giving Up Gain for the Knowledge of Christ</vt:lpstr>
      <vt:lpstr>2 Corinthians 12:10</vt:lpstr>
      <vt:lpstr>Giving Up Gain for the Knowledge of Christ</vt:lpstr>
      <vt:lpstr>1 Corinthians 15:51-53</vt:lpstr>
      <vt:lpstr>Matthew 19:16-21</vt:lpstr>
      <vt:lpstr>Matthew 19:12-26</vt:lpstr>
      <vt:lpstr>Giving Up Gain for the Knowledge of Christ Part 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webma</cp:lastModifiedBy>
  <cp:revision>67</cp:revision>
  <dcterms:created xsi:type="dcterms:W3CDTF">2018-06-16T17:31:42Z</dcterms:created>
  <dcterms:modified xsi:type="dcterms:W3CDTF">2023-06-18T14:26:07Z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